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9"/>
  </p:notesMasterIdLst>
  <p:sldIdLst>
    <p:sldId id="380" r:id="rId2"/>
    <p:sldId id="506" r:id="rId3"/>
    <p:sldId id="486" r:id="rId4"/>
    <p:sldId id="507" r:id="rId5"/>
    <p:sldId id="508" r:id="rId6"/>
    <p:sldId id="509" r:id="rId7"/>
    <p:sldId id="510" r:id="rId8"/>
    <p:sldId id="511" r:id="rId9"/>
    <p:sldId id="513" r:id="rId10"/>
    <p:sldId id="514" r:id="rId11"/>
    <p:sldId id="524" r:id="rId12"/>
    <p:sldId id="526" r:id="rId13"/>
    <p:sldId id="525" r:id="rId14"/>
    <p:sldId id="527" r:id="rId15"/>
    <p:sldId id="528" r:id="rId16"/>
    <p:sldId id="529" r:id="rId17"/>
    <p:sldId id="515" r:id="rId18"/>
    <p:sldId id="516" r:id="rId19"/>
    <p:sldId id="530" r:id="rId20"/>
    <p:sldId id="531" r:id="rId21"/>
    <p:sldId id="512" r:id="rId22"/>
    <p:sldId id="521" r:id="rId23"/>
    <p:sldId id="523" r:id="rId24"/>
    <p:sldId id="522" r:id="rId25"/>
    <p:sldId id="519" r:id="rId26"/>
    <p:sldId id="532" r:id="rId27"/>
    <p:sldId id="520" r:id="rId28"/>
  </p:sldIdLst>
  <p:sldSz cx="12192000" cy="6858000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613"/>
    <a:srgbClr val="000000"/>
    <a:srgbClr val="632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22936" autoAdjust="0"/>
    <p:restoredTop sz="51573" autoAdjust="0"/>
  </p:normalViewPr>
  <p:slideViewPr>
    <p:cSldViewPr snapToGrid="0">
      <p:cViewPr varScale="1">
        <p:scale>
          <a:sx n="53" d="100"/>
          <a:sy n="53" d="100"/>
        </p:scale>
        <p:origin x="229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-618"/>
    </p:cViewPr>
  </p:notesTextViewPr>
  <p:sorterViewPr>
    <p:cViewPr>
      <p:scale>
        <a:sx n="100" d="100"/>
        <a:sy n="100" d="100"/>
      </p:scale>
      <p:origin x="0" y="-570"/>
    </p:cViewPr>
  </p:sorterViewPr>
  <p:notesViewPr>
    <p:cSldViewPr snapToGrid="0">
      <p:cViewPr varScale="1">
        <p:scale>
          <a:sx n="75" d="100"/>
          <a:sy n="75" d="100"/>
        </p:scale>
        <p:origin x="405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8879518-CCEF-4C3B-98DE-1F7FE3E3286A}" type="datetimeFigureOut">
              <a:rPr lang="de-CH"/>
              <a:pPr>
                <a:defRPr/>
              </a:pPr>
              <a:t>20.09.2022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774129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357188" y="4776788"/>
            <a:ext cx="5954712" cy="49036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61165DC-EDEC-4D64-85DE-15100EAC7C1B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984761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Matrix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0640217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Beim Glauben geht es nicht nur um eine Ahnung, dass es Gott gibt.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Beim Glauben geht es um mehr als das.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Beim Glauben geht es auch um ein Bekenntnis </a:t>
            </a:r>
            <a:br>
              <a:rPr lang="de-DE" sz="1600" dirty="0"/>
            </a:br>
            <a:r>
              <a:rPr lang="de-DE" sz="1600" dirty="0"/>
              <a:t>(Röm 10,9-10; 1Tim 6,12-13; 1Joh 3,15-16), </a:t>
            </a:r>
            <a:br>
              <a:rPr lang="de-DE" sz="1600" dirty="0"/>
            </a:br>
            <a:r>
              <a:rPr lang="de-DE" sz="1600" dirty="0"/>
              <a:t>um ein Glaubensbekenntnis (Phil 2,5-11; 1Kor 15,3-5).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 Wort "Credo" bedeutet "Ich glaube".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Der Glaube wird im Hebräerbrief als das "Bekenntnis der Hoffnung" beschrieben (</a:t>
            </a:r>
            <a:r>
              <a:rPr lang="de-DE" sz="1600" dirty="0" err="1"/>
              <a:t>Hebr</a:t>
            </a:r>
            <a:r>
              <a:rPr lang="de-DE" sz="1600" dirty="0"/>
              <a:t> 10,22-23; 11,1).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Deshalb habe ich auch dieselbe Farbe gewählt.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 hebräische Wort "Amen" kommt von "glauben". </a:t>
            </a:r>
            <a:br>
              <a:rPr lang="de-DE" sz="1600" dirty="0"/>
            </a:br>
            <a:r>
              <a:rPr lang="de-DE" sz="1600" dirty="0"/>
              <a:t>"Amen" kennen wir noch als Ausdruck </a:t>
            </a:r>
            <a:br>
              <a:rPr lang="de-DE" sz="1600" dirty="0"/>
            </a:br>
            <a:r>
              <a:rPr lang="de-DE" sz="1600" dirty="0"/>
              <a:t>der Bekräftigung, der Bestätigung (2Kor 1,20-21; 2Chr 20,20; </a:t>
            </a:r>
            <a:r>
              <a:rPr lang="de-DE" sz="1600" dirty="0" err="1"/>
              <a:t>Jes</a:t>
            </a:r>
            <a:r>
              <a:rPr lang="de-DE" sz="1600" dirty="0"/>
              <a:t> 7,9).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Zu glauben bedeutet zu bekräftigen, zu bestätigen.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 deutsche Wort "glauben" kommt von "geloben".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Der Glaube ist ein </a:t>
            </a:r>
            <a:r>
              <a:rPr lang="de-DE" sz="1600" b="1" dirty="0"/>
              <a:t>Gelöbnis</a:t>
            </a:r>
            <a:r>
              <a:rPr lang="de-DE" sz="1600" dirty="0"/>
              <a:t>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bestätigen dasselbe.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bekräftigen dasselbe.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geben dasselbe Gelöbnis ab.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 Kirche hat sich schon sehr früh festgelegt, </a:t>
            </a:r>
            <a:br>
              <a:rPr lang="de-DE" sz="1600" dirty="0"/>
            </a:br>
            <a:r>
              <a:rPr lang="de-DE" sz="1600" dirty="0"/>
              <a:t>was denn der Inhalt des Glaubens genau sein soll.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Seit zirka 180 n.Chr. sind die Inhalte des Apostolischen Glaubensbekenntnisses klar.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br>
              <a:rPr lang="de-DE" sz="1600" dirty="0"/>
            </a:br>
            <a:r>
              <a:rPr lang="de-DE" sz="1600" dirty="0"/>
              <a:t>https://blog.chrischona.ch/2021/03/wir-sind-credo-christen/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Viele Freikirchen entstanden ab 1870, weil manche Landeskirchen sich von diesem Bekenntnis abwandten und die Freikirchler es weiterpflegten.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10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166571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11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255320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12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5467513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13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490973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14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2103586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15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40158640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Es gibt sicher noch mehr, </a:t>
            </a:r>
            <a:br>
              <a:rPr lang="de-DE" sz="1600" dirty="0"/>
            </a:br>
            <a:r>
              <a:rPr lang="de-DE" sz="1600" dirty="0"/>
              <a:t>das in der Bibel steht und das man auch noch glauben kann und soll.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Aber das ist das, worauf man sich geeinigt hat, </a:t>
            </a:r>
            <a:br>
              <a:rPr lang="de-DE" sz="1600" dirty="0"/>
            </a:br>
            <a:r>
              <a:rPr lang="de-DE" sz="1600" dirty="0"/>
              <a:t>dass es wie die Grundausstattung ist.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16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5655680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 Taufe ist wie ein Siegel für unseren Glauben.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 Taufe ist wie ein </a:t>
            </a:r>
            <a:r>
              <a:rPr lang="de-DE" sz="1600" dirty="0" err="1"/>
              <a:t>äusserlich</a:t>
            </a:r>
            <a:r>
              <a:rPr lang="de-DE" sz="1600" dirty="0"/>
              <a:t> sichtbares Zeichen </a:t>
            </a:r>
            <a:br>
              <a:rPr lang="de-DE" sz="1600" dirty="0"/>
            </a:br>
            <a:r>
              <a:rPr lang="de-DE" sz="1600" dirty="0"/>
              <a:t>(vgl. Röm 4,11 mit Kol 2,11-12).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sind alle unterschiedlich, </a:t>
            </a:r>
            <a:br>
              <a:rPr lang="de-DE" sz="1600" dirty="0"/>
            </a:br>
            <a:r>
              <a:rPr lang="de-DE" sz="1600" dirty="0"/>
              <a:t>aber wir tragen dieses selbe Siegel.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17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4667836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49641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sind alle Kinder derselben Familie.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Freunde kann man sich auslesen, Geschwister nicht.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Einheit bedeutet nicht Einheitlichkeit.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Uns eint mehr, als uns trennt.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haben den gleichen Vater, wir gehören zu einer Familie,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tragen das gleiche Siegel, sprechen das gleiche Gelöbnis, dienen dem gleichen König, leben mit derselben strahlenden Zukunft, in uns wirkt derselbe Geist, wir gehören zum gleichen Körper.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Paulus nennt hier sieben Dinge, die uns vereinen. </a:t>
            </a:r>
            <a:br>
              <a:rPr lang="de-DE" sz="1600" dirty="0"/>
            </a:br>
            <a:r>
              <a:rPr lang="de-DE" sz="1600" dirty="0"/>
              <a:t>Sieben versinnbildlicht in der Bibel Vollkommenheit: </a:t>
            </a:r>
            <a:br>
              <a:rPr lang="de-DE" sz="1600" dirty="0"/>
            </a:br>
            <a:r>
              <a:rPr lang="de-DE" sz="1600" dirty="0"/>
              <a:t>7 Schöpfungstage, 7 magere und fette Jahre, 7-armiger Leuchter, </a:t>
            </a:r>
            <a:br>
              <a:rPr lang="de-DE" sz="1600" dirty="0"/>
            </a:br>
            <a:r>
              <a:rPr lang="de-DE" sz="1600" dirty="0"/>
              <a:t>am 7. Tag 7 Umrundungen um die Stadt Jericho, 7 Ich-bin-Worte von Jesus, Die Offenbarung ist ein Buch mit 7 Siegel an 7 Gemeinden und spricht von 7 Plagen und 7 Posaunen, 7 letzte Worte von Jesus am Kreuz, 70mal 7mal vergeben usw.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Paulus nennt hier sieben Dinge, die uns vereinen sollen.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18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8885780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Ulich Luz, ein deutscher Theologe (NTD 8/1, S. 154)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2238375" algn="l"/>
                <a:tab pos="2868613" algn="l"/>
              </a:tabLst>
              <a:defRPr/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19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831572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Matrix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7157968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47482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2238375" algn="l"/>
                <a:tab pos="2868613" algn="l"/>
              </a:tabLst>
              <a:defRPr/>
            </a:pPr>
            <a:endParaRPr lang="de-DE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2238375" algn="l"/>
                <a:tab pos="2868613" algn="l"/>
              </a:tabLst>
              <a:defRPr/>
            </a:pPr>
            <a:r>
              <a: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Geschieht das bei dir?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"Die Massierung der Einheitsaussagen soll die Leserinnen und Leser überwältigen und beeindrucken."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Aber das ist noch lange nicht alles.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Es </a:t>
            </a:r>
            <a:r>
              <a:rPr lang="de-DE" sz="1600" dirty="0" err="1"/>
              <a:t>heisst</a:t>
            </a:r>
            <a:r>
              <a:rPr lang="de-DE" sz="1600" dirty="0"/>
              <a:t> in unserem Text: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20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0867828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Dass Gott über uns allen steht, das ist uns wohl allen klar.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Dass er auch in uns lebt, durch den Heiligen Geist, </a:t>
            </a:r>
            <a:br>
              <a:rPr lang="de-DE" sz="1600" dirty="0"/>
            </a:br>
            <a:r>
              <a:rPr lang="de-DE" sz="1600" dirty="0"/>
              <a:t>ist uns wohl auch mehr oder weniger klar.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Aber Gott will auch durch alle sein, </a:t>
            </a:r>
            <a:br>
              <a:rPr lang="de-DE" sz="1600" dirty="0"/>
            </a:br>
            <a:r>
              <a:rPr lang="de-DE" sz="1600" dirty="0"/>
              <a:t>durch alle wirken, in diese Welt hinaus.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alle haben gemeinsam diesen Auftrag.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Ich glaube, auch dieses über allen, </a:t>
            </a:r>
            <a:br>
              <a:rPr lang="de-DE" sz="1600" dirty="0"/>
            </a:br>
            <a:r>
              <a:rPr lang="de-DE" sz="1600" dirty="0"/>
              <a:t>durch alle und in allen gilt für alle sieben Punkte: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21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0372479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sollen all das, was Gott uns schenkt,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über uns halten </a:t>
            </a:r>
            <a:br>
              <a:rPr lang="de-DE" sz="1600" dirty="0"/>
            </a:br>
            <a:r>
              <a:rPr lang="de-DE" sz="1600" dirty="0">
                <a:sym typeface="Wingdings" panose="05000000000000000000" pitchFamily="2" charset="2"/>
              </a:rPr>
              <a:t> wir gehören zu etwas, das grösser ist als wir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in uns tragen </a:t>
            </a:r>
            <a:br>
              <a:rPr lang="de-DE" sz="1600" dirty="0"/>
            </a:br>
            <a:r>
              <a:rPr lang="de-DE" sz="1600" dirty="0">
                <a:sym typeface="Wingdings" panose="05000000000000000000" pitchFamily="2" charset="2"/>
              </a:rPr>
              <a:t> all dies will in uns leben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br>
              <a:rPr lang="de-DE" sz="1600" dirty="0"/>
            </a:br>
            <a:r>
              <a:rPr lang="de-DE" sz="1600" dirty="0"/>
              <a:t>durch uns weitergeben </a:t>
            </a:r>
            <a:br>
              <a:rPr lang="de-DE" sz="1600" dirty="0"/>
            </a:br>
            <a:r>
              <a:rPr lang="de-DE" sz="1600" dirty="0">
                <a:sym typeface="Wingdings" panose="05000000000000000000" pitchFamily="2" charset="2"/>
              </a:rPr>
              <a:t> wir laden unsere Mitmenschen durch unsere Worte und Taten dazu ein.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>
              <a:sym typeface="Wingdings" panose="05000000000000000000" pitchFamily="2" charset="2"/>
            </a:endParaRP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>
              <a:sym typeface="Wingdings" panose="05000000000000000000" pitchFamily="2" charset="2"/>
            </a:endParaRP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>
                <a:sym typeface="Wingdings" panose="05000000000000000000" pitchFamily="2" charset="2"/>
              </a:rPr>
              <a:t>Soviel zum euphorischen Teil.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>
                <a:sym typeface="Wingdings" panose="05000000000000000000" pitchFamily="2" charset="2"/>
              </a:rPr>
              <a:t>Nun zum Schluss noch etwas Nachdenkliches.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>
                <a:sym typeface="Wingdings" panose="05000000000000000000" pitchFamily="2" charset="2"/>
              </a:rPr>
              <a:t>Vor dieser Aufzählung fordert Paulus uns auf:</a:t>
            </a: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22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3735084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 Einheit, die uns zugesprochen ist, soll bewirken,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dass wir entsprechend leben.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b="1" dirty="0"/>
              <a:t>"Lebt der Berufung würdig, mit der ihr berufen seid."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sollen einander ertragen.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Und wir sollen diese Einheit bewahren.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Offenbar meint Paulus, </a:t>
            </a:r>
            <a:br>
              <a:rPr lang="de-DE" sz="1600" dirty="0"/>
            </a:br>
            <a:r>
              <a:rPr lang="de-DE" sz="1600" dirty="0"/>
              <a:t>dass er uns dazu ermahnen und ermutigen muss.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Sonst geht diese Einheit kaputt.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23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2908557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Diese Einheit ist uns zugesprochen,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aber wenn wir sie nicht bewahren,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geht sie kaputt.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24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5582048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Deshalb sagen wir als Chrischona Schweiz: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Wir leben Kirche.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Wir wollen diese Einheit leben und bewahren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und Menschen vernetzen,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weil Paulus sagt;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25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6130824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26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42043291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Drei Fragen zum Schluss: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Was trennt dich von Leuten in dieser Kirche?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andere Persönlichkeit, andere gesellschaftliche Gruppe, </a:t>
            </a:r>
            <a:br>
              <a:rPr lang="de-DE" sz="1600" dirty="0"/>
            </a:br>
            <a:r>
              <a:rPr lang="de-DE" sz="1600" dirty="0"/>
              <a:t>anderes Lohnniveau, andere Hobbys, schlechte Erfahrungen, </a:t>
            </a:r>
            <a:br>
              <a:rPr lang="de-DE" sz="1600" dirty="0"/>
            </a:br>
            <a:r>
              <a:rPr lang="de-DE" sz="1600" dirty="0"/>
              <a:t>anderes Alter, andere musikalische Vorlieben, </a:t>
            </a:r>
            <a:br>
              <a:rPr lang="de-DE" sz="1600" dirty="0"/>
            </a:br>
            <a:r>
              <a:rPr lang="de-DE" sz="1600" dirty="0"/>
              <a:t>andere Sichtweisen von Corona und zum Namen "Viva Kirche„,</a:t>
            </a:r>
            <a:br>
              <a:rPr lang="de-DE" sz="1600" dirty="0"/>
            </a:br>
            <a:r>
              <a:rPr lang="de-DE" sz="1600" dirty="0"/>
              <a:t>andere theologische Überzeugungen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Solche Dinge sind real. Lass sie uns nicht wegdiskutieren.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Zweite Frage: Was vereint dich mit ihnen?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Du könntest eine Liste machen mit zwei Spalten.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Dritte Frage: Was wirst du mehr Gewicht geben?</a:t>
            </a:r>
            <a:br>
              <a:rPr lang="de-DE" sz="1600" dirty="0"/>
            </a:br>
            <a:r>
              <a:rPr lang="de-DE" sz="1600" dirty="0"/>
              <a:t>Welcher Seite wirst du die Priorität geben?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 ist kein Schicksal, sondern eine Entscheidung. </a:t>
            </a:r>
            <a:br>
              <a:rPr lang="de-DE" sz="1600" dirty="0"/>
            </a:br>
            <a:r>
              <a:rPr lang="de-DE" sz="1600" dirty="0"/>
              <a:t>Deine Entscheidung.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27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01905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Diesen Slogan hört man so oder ähnlich,</a:t>
            </a:r>
            <a:br>
              <a:rPr lang="de-DE" sz="1600" dirty="0"/>
            </a:br>
            <a:r>
              <a:rPr lang="de-DE" sz="1600" dirty="0"/>
              <a:t>wenn die Einheit einer Gruppe, eines Volkes, </a:t>
            </a:r>
            <a:br>
              <a:rPr lang="de-DE" sz="1600" dirty="0"/>
            </a:br>
            <a:r>
              <a:rPr lang="de-DE" sz="1600" dirty="0"/>
              <a:t>einer Organisation oder eines Bündnisses beschworen wird.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Eine Abwandlung des Slogans lautet: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"Was uns eint ist stärker als das, was uns trennt."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Der Slogan gefällt mir. Einheit bedeutet nicht, dass uns nichts trennt.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b="1" dirty="0"/>
              <a:t>Einheit bedeutet nicht Gleichheit. </a:t>
            </a:r>
            <a:br>
              <a:rPr lang="de-DE" sz="1600" b="1" dirty="0"/>
            </a:br>
            <a:r>
              <a:rPr lang="de-DE" sz="1600" b="0" dirty="0"/>
              <a:t>Einheit bedeutet nicht Einheitlichkeit.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Einheit bedeutet: Wir sind unterschiedlich, aber trotzdem verbunden.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Oft wird jedoch nicht wirklich gesagt, was uns denn konkret eint.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 gilt auch für die Kirche. Was eint uns denn?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Paulus schreibt es uns: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3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302907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 ist die Botschaft und das Wort Gottes.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4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464951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Hier wird unsere Berufung beschrieben.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Ich glaube, alles hier beschreibt unsere Berufung (</a:t>
            </a:r>
            <a:r>
              <a:rPr lang="de-DE" sz="1600" dirty="0" err="1"/>
              <a:t>Eph</a:t>
            </a:r>
            <a:r>
              <a:rPr lang="de-DE" sz="1600" dirty="0"/>
              <a:t> 4,1-3).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br>
              <a:rPr lang="de-DE" sz="1600" dirty="0"/>
            </a:br>
            <a:r>
              <a:rPr lang="de-DE" sz="1600" dirty="0"/>
              <a:t>Dieses "wie ihr auch berufen seid zu" </a:t>
            </a:r>
            <a:br>
              <a:rPr lang="de-DE" sz="1600" dirty="0"/>
            </a:br>
            <a:r>
              <a:rPr lang="de-DE" sz="1600" dirty="0"/>
              <a:t>kann man vor jeden dieser Begriffe mitdenken.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Diese ganze Liste beschreibt unsere Berufung als Gemeinde.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Schauen wir uns diese Punkte kurz an: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5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743775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Mit dem Leib ist </a:t>
            </a:r>
            <a:r>
              <a:rPr lang="de-DE" sz="1600" b="0" dirty="0"/>
              <a:t>die Gemeinde gemeint </a:t>
            </a:r>
            <a:r>
              <a:rPr lang="de-DE" sz="1600" dirty="0"/>
              <a:t>(</a:t>
            </a:r>
            <a:r>
              <a:rPr lang="de-DE" sz="1600" dirty="0" err="1"/>
              <a:t>Eph</a:t>
            </a:r>
            <a:r>
              <a:rPr lang="de-DE" sz="1600" dirty="0"/>
              <a:t> 5,23; Kol 1,18.24).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sind unterschiedlich, </a:t>
            </a:r>
            <a:br>
              <a:rPr lang="de-DE" sz="1600" dirty="0"/>
            </a:br>
            <a:r>
              <a:rPr lang="de-DE" sz="1600" dirty="0"/>
              <a:t>aber wir gehören zu einer Gemeinde, zu einer Kirche.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Zur ersten Gemeinde gehörten Juden und Nichtjuden (</a:t>
            </a:r>
            <a:r>
              <a:rPr lang="de-DE" sz="1600" dirty="0" err="1"/>
              <a:t>Eph</a:t>
            </a:r>
            <a:r>
              <a:rPr lang="de-DE" sz="1600" dirty="0"/>
              <a:t> 2,14-16), Sklaven und Freie (1Kor 12,13), Männer und Frauen (Gal 3,28).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Verschiedene Glieder mit verschiedenen Begabungen </a:t>
            </a:r>
            <a:br>
              <a:rPr lang="de-DE" sz="1600" dirty="0"/>
            </a:br>
            <a:r>
              <a:rPr lang="de-DE" sz="1600" dirty="0"/>
              <a:t>gehören zu einem Leib: </a:t>
            </a:r>
            <a:br>
              <a:rPr lang="de-DE" sz="1600" dirty="0"/>
            </a:br>
            <a:r>
              <a:rPr lang="de-DE" sz="1600" dirty="0" err="1"/>
              <a:t>Füsse</a:t>
            </a:r>
            <a:r>
              <a:rPr lang="de-DE" sz="1600" dirty="0"/>
              <a:t>, Hände, Ohren, Augen, Nase (1Kor 12,14-21).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 sind nicht alle gleich, aber sind in Einheit verbunden.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Einheit bedeutet nicht Einheitlichkeit.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Uns eint mehr, als uns trennt.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6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318901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werden alle durch den Heiligen Geist zu einem Leib gemacht. (1Kor 12,13)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haben denselben Geist, der in uns lebt,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dieselbe Kraft, die in uns wirkt oder zumindest wirken will.</a:t>
            </a:r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7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26036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b="0" dirty="0"/>
              <a:t>Zuversicht w</a:t>
            </a:r>
            <a:r>
              <a:rPr lang="de-DE" sz="1600" dirty="0"/>
              <a:t>äre eigentlich die treffendere Übersetzung.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Es ist nicht eine vage Hoffnung, sondern eine feste Zuversicht.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glauben an eine leuchtende, strahlende Zukunft.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glauben, dass wir die Ewigkeit mit Jesus verbringen werden.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glauben, dass Jesus eines Tages </a:t>
            </a:r>
            <a:br>
              <a:rPr lang="de-DE" sz="1600" dirty="0"/>
            </a:br>
            <a:r>
              <a:rPr lang="de-DE" sz="1600" dirty="0"/>
              <a:t>sichtbar auf dieser Erde regieren wird.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Diese Zuversicht gibt uns Hoffnung </a:t>
            </a:r>
            <a:br>
              <a:rPr lang="de-DE" sz="1600" dirty="0"/>
            </a:br>
            <a:r>
              <a:rPr lang="de-DE" sz="1600" dirty="0"/>
              <a:t>über alles Leidvolle und Schwierige hinaus.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Diese Zuversicht zeigt sich darin, wie wir heute anpacken.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Zeige mir, wie du heute lebst, </a:t>
            </a:r>
            <a:br>
              <a:rPr lang="de-DE" sz="1600" dirty="0"/>
            </a:br>
            <a:r>
              <a:rPr lang="de-DE" sz="1600" dirty="0"/>
              <a:t>und ich sage dir, ob du von Hoffnung und Zuversicht erfüllt bist.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8</a:t>
            </a:fld>
            <a:endParaRPr lang="de-CH" altLang="de-DE" dirty="0"/>
          </a:p>
        </p:txBody>
      </p:sp>
    </p:spTree>
    <p:extLst>
      <p:ext uri="{BB962C8B-B14F-4D97-AF65-F5344CB8AC3E}">
        <p14:creationId xmlns:p14="http://schemas.microsoft.com/office/powerpoint/2010/main" val="1338203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57188" y="1241425"/>
            <a:ext cx="5954712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izenplatzhalter 2"/>
          <p:cNvSpPr>
            <a:spLocks noGrp="1"/>
          </p:cNvSpPr>
          <p:nvPr>
            <p:ph type="body" idx="1"/>
          </p:nvPr>
        </p:nvSpPr>
        <p:spPr bwMode="auto">
          <a:xfrm>
            <a:off x="357188" y="4776788"/>
            <a:ext cx="5954712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Mit "Herr</a:t>
            </a:r>
            <a:r>
              <a:rPr lang="de-DE" sz="1600" b="0" dirty="0"/>
              <a:t>" ist Jesus gemeint </a:t>
            </a:r>
            <a:br>
              <a:rPr lang="de-DE" sz="1600" b="0" dirty="0"/>
            </a:br>
            <a:r>
              <a:rPr lang="de-DE" sz="1600" dirty="0"/>
              <a:t>(</a:t>
            </a:r>
            <a:r>
              <a:rPr lang="de-DE" sz="1600" dirty="0" err="1"/>
              <a:t>Eph</a:t>
            </a:r>
            <a:r>
              <a:rPr lang="de-DE" sz="1600" dirty="0"/>
              <a:t> 1,2.3.15.17; 5,20; 6,5.23.24; 1Kor 8,5-6; 12,3; Phil 2,10-11).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Er ist das Haupt des Leibes (</a:t>
            </a:r>
            <a:r>
              <a:rPr lang="de-DE" sz="1600" dirty="0" err="1"/>
              <a:t>Eph</a:t>
            </a:r>
            <a:r>
              <a:rPr lang="de-DE" sz="1600" dirty="0"/>
              <a:t> 5,23; Kol 1,18; 2,19).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Deshalb habe ich auch dieselbe Farbe gewählt.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haben den gleichen Chef.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Jesus, der Christus, unser gemeinsamer König.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gehören zu seinem Reich.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Wir dienen dem gleichen König und Herrn. 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r>
              <a:rPr lang="de-DE" sz="1600" dirty="0"/>
              <a:t>Das verbindet uns.</a:t>
            </a:r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endParaRPr lang="de-DE" sz="1600" dirty="0"/>
          </a:p>
        </p:txBody>
      </p:sp>
      <p:sp>
        <p:nvSpPr>
          <p:cNvPr id="614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FA3A70B-1642-4117-A54C-EF84F5340564}" type="slidenum">
              <a:rPr lang="de-CH" altLang="de-DE"/>
              <a:pPr/>
              <a:t>9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377213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89008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F33CD-CF24-4F81-9863-205EB1FF8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F1279F-786E-4A29-BE90-83A8FF146C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8D271C-8FF9-49C5-874B-690C9D0F7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2417-B9A7-46F3-8CA0-B85BD2EC8E6F}" type="datetimeFigureOut">
              <a:rPr lang="de-CH" smtClean="0"/>
              <a:t>20.09.2022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D61379-4A0F-4F67-A798-9D72B4785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7D0A64-B84B-466C-90A3-328813AB5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2E3FD-C36E-458A-ACDD-EED212356D4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7285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BE6291-96D2-4716-87D7-FDB1C497639A}"/>
              </a:ext>
            </a:extLst>
          </p:cNvPr>
          <p:cNvSpPr txBox="1"/>
          <p:nvPr userDrawn="1"/>
        </p:nvSpPr>
        <p:spPr>
          <a:xfrm>
            <a:off x="266699" y="376241"/>
            <a:ext cx="1020576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3400" b="1" spc="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WIR LEBEN KIRCHE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2B2C887-20E6-4624-90A2-9AA6D453DF4C}"/>
              </a:ext>
            </a:extLst>
          </p:cNvPr>
          <p:cNvSpPr txBox="1"/>
          <p:nvPr userDrawn="1"/>
        </p:nvSpPr>
        <p:spPr>
          <a:xfrm rot="21480000">
            <a:off x="5062611" y="36000"/>
            <a:ext cx="57679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600" dirty="0">
                <a:latin typeface="Freestyle Script" panose="030804020302050B0404" pitchFamily="66" charset="0"/>
              </a:rPr>
              <a:t>vernetzen, inspirieren, fördern</a:t>
            </a:r>
          </a:p>
        </p:txBody>
      </p:sp>
    </p:spTree>
    <p:extLst>
      <p:ext uri="{BB962C8B-B14F-4D97-AF65-F5344CB8AC3E}">
        <p14:creationId xmlns:p14="http://schemas.microsoft.com/office/powerpoint/2010/main" val="196690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BE6291-96D2-4716-87D7-FDB1C497639A}"/>
              </a:ext>
            </a:extLst>
          </p:cNvPr>
          <p:cNvSpPr txBox="1"/>
          <p:nvPr userDrawn="1"/>
        </p:nvSpPr>
        <p:spPr>
          <a:xfrm>
            <a:off x="266699" y="376241"/>
            <a:ext cx="1020576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3400" b="1" spc="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WIR LEBEN KIRCHE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2B2C887-20E6-4624-90A2-9AA6D453DF4C}"/>
              </a:ext>
            </a:extLst>
          </p:cNvPr>
          <p:cNvSpPr txBox="1"/>
          <p:nvPr userDrawn="1"/>
        </p:nvSpPr>
        <p:spPr>
          <a:xfrm rot="21480000">
            <a:off x="6926019" y="66875"/>
            <a:ext cx="38491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600" dirty="0">
                <a:latin typeface="Freestyle Script" panose="030804020302050B0404" pitchFamily="66" charset="0"/>
              </a:rPr>
              <a:t>Menschen vernetzen</a:t>
            </a:r>
          </a:p>
        </p:txBody>
      </p:sp>
    </p:spTree>
    <p:extLst>
      <p:ext uri="{BB962C8B-B14F-4D97-AF65-F5344CB8AC3E}">
        <p14:creationId xmlns:p14="http://schemas.microsoft.com/office/powerpoint/2010/main" val="333259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BE6291-96D2-4716-87D7-FDB1C497639A}"/>
              </a:ext>
            </a:extLst>
          </p:cNvPr>
          <p:cNvSpPr txBox="1"/>
          <p:nvPr userDrawn="1"/>
        </p:nvSpPr>
        <p:spPr>
          <a:xfrm>
            <a:off x="266699" y="376241"/>
            <a:ext cx="1020576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3400" b="1" spc="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WIR LEBEN KIRCHE</a:t>
            </a:r>
          </a:p>
        </p:txBody>
      </p:sp>
    </p:spTree>
    <p:extLst>
      <p:ext uri="{BB962C8B-B14F-4D97-AF65-F5344CB8AC3E}">
        <p14:creationId xmlns:p14="http://schemas.microsoft.com/office/powerpoint/2010/main" val="230923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CH"/>
              <a:t>Seminar Chrischona Ferien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812828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CH"/>
              <a:t>Seminar Chrischona Ferien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43875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CH"/>
              <a:t>Seminar Chrischona Ferien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78716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CH"/>
              <a:t>Seminar Chrischona Ferien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27099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Seminar Chrischona Ferien 2019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F7DB1-BC56-44BA-A6F1-3F3D7CD57C92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06542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21AE7-EDCF-4BD2-96D0-E31FDBCC44DB}" type="slidenum">
              <a:rPr lang="de-CH" altLang="de-DE" smtClean="0"/>
              <a:pPr/>
              <a:t>‹Nr.›</a:t>
            </a:fld>
            <a:endParaRPr lang="de-CH" alt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33222C1-53CC-4D43-ACAC-07D9BA9E6582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8208" y="230188"/>
            <a:ext cx="1762369" cy="86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28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0" r:id="rId2"/>
    <p:sldLayoutId id="2147483682" r:id="rId3"/>
    <p:sldLayoutId id="2147483681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9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</a:t>
            </a:fld>
            <a:endParaRPr lang="de-CH" alt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322446A-EE87-4441-9117-62D1A4601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" y="1504290"/>
            <a:ext cx="3073518" cy="2524678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91B4D886-F3C9-4A55-A60C-417D4F7E2125}"/>
              </a:ext>
            </a:extLst>
          </p:cNvPr>
          <p:cNvSpPr txBox="1"/>
          <p:nvPr/>
        </p:nvSpPr>
        <p:spPr>
          <a:xfrm flipH="1">
            <a:off x="3104971" y="2103393"/>
            <a:ext cx="7412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b="1" dirty="0">
                <a:latin typeface="+mj-lt"/>
              </a:rPr>
              <a:t>Chrischona Schweiz</a:t>
            </a:r>
            <a:br>
              <a:rPr lang="de-CH" sz="5400" b="1" dirty="0">
                <a:latin typeface="+mj-lt"/>
              </a:rPr>
            </a:br>
            <a:r>
              <a:rPr lang="de-CH" sz="5400" b="1" dirty="0">
                <a:latin typeface="+mj-lt"/>
              </a:rPr>
              <a:t>Wir leben Kirche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4440DBF-9424-480A-9509-E826793DADC2}"/>
              </a:ext>
            </a:extLst>
          </p:cNvPr>
          <p:cNvSpPr txBox="1"/>
          <p:nvPr/>
        </p:nvSpPr>
        <p:spPr>
          <a:xfrm>
            <a:off x="2159306" y="4091371"/>
            <a:ext cx="10032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981075" algn="l"/>
                <a:tab pos="3590925" algn="l"/>
                <a:tab pos="5475288" algn="l"/>
                <a:tab pos="6191250" algn="l"/>
              </a:tabLst>
            </a:pPr>
            <a:r>
              <a:rPr lang="de-CH" sz="3600" dirty="0"/>
              <a:t>	vernetzen, 	inspirieren, 	fördern</a:t>
            </a:r>
            <a:br>
              <a:rPr lang="de-CH" sz="3600" dirty="0"/>
            </a:br>
            <a:r>
              <a:rPr lang="de-CH" sz="3600" dirty="0"/>
              <a:t>mit 	Menschen, 	Kirchen 	&amp; 	Gesellschaft</a:t>
            </a:r>
          </a:p>
        </p:txBody>
      </p:sp>
    </p:spTree>
    <p:extLst>
      <p:ext uri="{BB962C8B-B14F-4D97-AF65-F5344CB8AC3E}">
        <p14:creationId xmlns:p14="http://schemas.microsoft.com/office/powerpoint/2010/main" val="115759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10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GOTT UND VATER</a:t>
              </a:r>
              <a:endParaRPr lang="de-CH" sz="40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8E323BE9-6698-4AF1-B3EB-731890E32B8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49418B-EBB2-4015-ADDA-FDACE0A3D929}"/>
              </a:ext>
            </a:extLst>
          </p:cNvPr>
          <p:cNvSpPr txBox="1"/>
          <p:nvPr/>
        </p:nvSpPr>
        <p:spPr>
          <a:xfrm rot="21422330">
            <a:off x="7070132" y="3996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GELÖBNIS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E3C651B-378C-45A4-BAE1-2B5521B47C1D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4D5E0ED-03E9-4E5A-B4C4-1A98ED99448D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</p:spTree>
    <p:extLst>
      <p:ext uri="{BB962C8B-B14F-4D97-AF65-F5344CB8AC3E}">
        <p14:creationId xmlns:p14="http://schemas.microsoft.com/office/powerpoint/2010/main" val="240225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11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1591877"/>
            <a:ext cx="12192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4800" b="1" i="1" dirty="0">
              <a:solidFill>
                <a:srgbClr val="0F1419"/>
              </a:solidFill>
            </a:endParaRPr>
          </a:p>
          <a:p>
            <a:pPr algn="ctr"/>
            <a:r>
              <a:rPr lang="de-DE" sz="4800" b="1" i="1" dirty="0">
                <a:solidFill>
                  <a:srgbClr val="0F1419"/>
                </a:solidFill>
              </a:rPr>
              <a:t>Ich glaube an Gott, den Vater,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den Allmächtigen, den Schöpfer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des Himmels und der Erde. </a:t>
            </a:r>
            <a:endParaRPr lang="de-CH" sz="4800" b="1" i="1" dirty="0">
              <a:solidFill>
                <a:srgbClr val="0F1419"/>
              </a:solidFill>
            </a:endParaRPr>
          </a:p>
          <a:p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23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12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1591877"/>
            <a:ext cx="1219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i="1" dirty="0">
                <a:solidFill>
                  <a:srgbClr val="0F1419"/>
                </a:solidFill>
              </a:rPr>
              <a:t>Und an Jesus Christus,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seinen eingeborenen Sohn,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unsern Herrn,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empfangen durch den Heiligen Geist, geboren von der Jungfrau Maria,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gelitten unter Pontius Pilatus,</a:t>
            </a:r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48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13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1591877"/>
            <a:ext cx="12192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i="1" dirty="0">
                <a:solidFill>
                  <a:srgbClr val="0F1419"/>
                </a:solidFill>
              </a:rPr>
              <a:t>gekreuzigt, gestorben und begraben, hinabgestiegen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in das Reich des Todes, </a:t>
            </a:r>
            <a:endParaRPr lang="de-CH" sz="4800" b="1" i="1" dirty="0">
              <a:solidFill>
                <a:srgbClr val="0F1419"/>
              </a:solidFill>
            </a:endParaRPr>
          </a:p>
          <a:p>
            <a:pPr algn="ctr"/>
            <a:r>
              <a:rPr lang="de-DE" sz="4800" b="1" i="1" dirty="0">
                <a:solidFill>
                  <a:srgbClr val="0F1419"/>
                </a:solidFill>
              </a:rPr>
              <a:t>am dritten Tage auferstanden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von den Toten,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aufgefahren in den Himmel; </a:t>
            </a:r>
          </a:p>
          <a:p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22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14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1591877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er sitzt zur Rechten Gottes,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des allmächtigen Vaters;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von dort wird er kommen,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zu richten die Lebenden und die Toten. </a:t>
            </a:r>
            <a:endParaRPr lang="de-CH" sz="4800" b="1" i="1" dirty="0">
              <a:solidFill>
                <a:srgbClr val="0F1419"/>
              </a:solidFill>
            </a:endParaRPr>
          </a:p>
          <a:p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90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15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1591877"/>
            <a:ext cx="1219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i="1" dirty="0">
                <a:solidFill>
                  <a:srgbClr val="0F1419"/>
                </a:solidFill>
              </a:rPr>
              <a:t>Ich glaube an den Heiligen Geist, </a:t>
            </a: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CH" sz="4800" b="1" i="1" dirty="0">
                <a:solidFill>
                  <a:srgbClr val="0F1419"/>
                </a:solidFill>
              </a:rPr>
              <a:t>die heilige christliche Kirche, Gemeinschaft der Heiligen, </a:t>
            </a:r>
            <a:br>
              <a:rPr lang="de-CH" sz="4800" b="1" i="1" dirty="0">
                <a:solidFill>
                  <a:srgbClr val="0F1419"/>
                </a:solidFill>
              </a:rPr>
            </a:br>
            <a:r>
              <a:rPr lang="de-CH" sz="4800" b="1" i="1" dirty="0">
                <a:solidFill>
                  <a:srgbClr val="0F1419"/>
                </a:solidFill>
              </a:rPr>
              <a:t>Vergebung der Sünden, </a:t>
            </a:r>
            <a:br>
              <a:rPr lang="de-CH" sz="4800" b="1" i="1" dirty="0">
                <a:solidFill>
                  <a:srgbClr val="0F1419"/>
                </a:solidFill>
              </a:rPr>
            </a:br>
            <a:r>
              <a:rPr lang="de-CH" sz="4800" b="1" i="1" dirty="0">
                <a:solidFill>
                  <a:srgbClr val="0F1419"/>
                </a:solidFill>
              </a:rPr>
              <a:t>Auferstehung der Toten </a:t>
            </a:r>
            <a:br>
              <a:rPr lang="de-CH" sz="4800" b="1" i="1" dirty="0">
                <a:solidFill>
                  <a:srgbClr val="0F1419"/>
                </a:solidFill>
              </a:rPr>
            </a:br>
            <a:r>
              <a:rPr lang="de-CH" sz="4800" b="1" i="1" dirty="0">
                <a:solidFill>
                  <a:srgbClr val="0F1419"/>
                </a:solidFill>
              </a:rPr>
              <a:t>und das ewige Leben. Amen.</a:t>
            </a:r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638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16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GOTT UND VATER</a:t>
              </a:r>
              <a:endParaRPr lang="de-CH" sz="40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8E323BE9-6698-4AF1-B3EB-731890E32B8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49418B-EBB2-4015-ADDA-FDACE0A3D929}"/>
              </a:ext>
            </a:extLst>
          </p:cNvPr>
          <p:cNvSpPr txBox="1"/>
          <p:nvPr/>
        </p:nvSpPr>
        <p:spPr>
          <a:xfrm rot="21422330">
            <a:off x="7070132" y="3996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GELÖBNIS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E3C651B-378C-45A4-BAE1-2B5521B47C1D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4D5E0ED-03E9-4E5A-B4C4-1A98ED99448D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</p:spTree>
    <p:extLst>
      <p:ext uri="{BB962C8B-B14F-4D97-AF65-F5344CB8AC3E}">
        <p14:creationId xmlns:p14="http://schemas.microsoft.com/office/powerpoint/2010/main" val="1366931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17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GOTT UND VATER</a:t>
              </a:r>
              <a:endParaRPr lang="de-CH" sz="40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8E323BE9-6698-4AF1-B3EB-731890E32B8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49418B-EBB2-4015-ADDA-FDACE0A3D929}"/>
              </a:ext>
            </a:extLst>
          </p:cNvPr>
          <p:cNvSpPr txBox="1"/>
          <p:nvPr/>
        </p:nvSpPr>
        <p:spPr>
          <a:xfrm rot="21422330">
            <a:off x="7070132" y="3996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GELÖBNIS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94ADE65-BBBE-4198-B576-647CFF08CB85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F95E13D-8361-45BE-8321-F06CCE34BE7F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87669D7-A9DA-481A-A35B-C109F5482603}"/>
              </a:ext>
            </a:extLst>
          </p:cNvPr>
          <p:cNvSpPr txBox="1"/>
          <p:nvPr/>
        </p:nvSpPr>
        <p:spPr>
          <a:xfrm rot="21422330">
            <a:off x="6529641" y="4730633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1">
                    <a:lumMod val="75000"/>
                  </a:schemeClr>
                </a:solidFill>
              </a:rPr>
              <a:t>SIEGEL</a:t>
            </a:r>
          </a:p>
        </p:txBody>
      </p:sp>
    </p:spTree>
    <p:extLst>
      <p:ext uri="{BB962C8B-B14F-4D97-AF65-F5344CB8AC3E}">
        <p14:creationId xmlns:p14="http://schemas.microsoft.com/office/powerpoint/2010/main" val="1647408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18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rgbClr val="0F1419"/>
                  </a:solidFill>
                  <a:effectLst/>
                </a:rPr>
                <a:t>GOTT UND VATER</a:t>
              </a:r>
              <a:endParaRPr lang="de-CH" sz="4000" dirty="0">
                <a:solidFill>
                  <a:srgbClr val="0F1419"/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8E323BE9-6698-4AF1-B3EB-731890E32B8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49418B-EBB2-4015-ADDA-FDACE0A3D929}"/>
              </a:ext>
            </a:extLst>
          </p:cNvPr>
          <p:cNvSpPr txBox="1"/>
          <p:nvPr/>
        </p:nvSpPr>
        <p:spPr>
          <a:xfrm rot="21422330">
            <a:off x="7070132" y="3996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GELÖBNIS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70C1A99-2393-462F-A267-8F64550E7B0B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893B69E-7DEB-45B7-9323-12DEA850AE4E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2D2E2D4-8F8B-4D59-9DE0-205EB47BC12C}"/>
              </a:ext>
            </a:extLst>
          </p:cNvPr>
          <p:cNvSpPr txBox="1"/>
          <p:nvPr/>
        </p:nvSpPr>
        <p:spPr>
          <a:xfrm rot="21422330">
            <a:off x="6529641" y="4730633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1">
                    <a:lumMod val="75000"/>
                  </a:schemeClr>
                </a:solidFill>
              </a:rPr>
              <a:t>SIEGEL</a:t>
            </a:r>
          </a:p>
        </p:txBody>
      </p:sp>
    </p:spTree>
    <p:extLst>
      <p:ext uri="{BB962C8B-B14F-4D97-AF65-F5344CB8AC3E}">
        <p14:creationId xmlns:p14="http://schemas.microsoft.com/office/powerpoint/2010/main" val="3602054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19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1591877"/>
            <a:ext cx="12192000" cy="370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tabLst>
                <a:tab pos="2238375" algn="l"/>
                <a:tab pos="2868613" algn="l"/>
              </a:tabLst>
            </a:pPr>
            <a:br>
              <a:rPr lang="de-DE" sz="4800" b="1" i="1" dirty="0">
                <a:solidFill>
                  <a:srgbClr val="0F1419"/>
                </a:solidFill>
              </a:rPr>
            </a:br>
            <a:r>
              <a:rPr lang="de-DE" sz="4800" b="1" i="1" dirty="0">
                <a:solidFill>
                  <a:srgbClr val="0F1419"/>
                </a:solidFill>
              </a:rPr>
              <a:t>"Die Massierung der Einheitsaussagen soll die Leserinnen und Leser überwältigen und beeindrucken."</a:t>
            </a:r>
          </a:p>
          <a:p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160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</a:t>
            </a:fld>
            <a:endParaRPr lang="de-CH" alt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322446A-EE87-4441-9117-62D1A4601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" y="1504290"/>
            <a:ext cx="3073518" cy="2524678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91B4D886-F3C9-4A55-A60C-417D4F7E2125}"/>
              </a:ext>
            </a:extLst>
          </p:cNvPr>
          <p:cNvSpPr txBox="1"/>
          <p:nvPr/>
        </p:nvSpPr>
        <p:spPr>
          <a:xfrm flipH="1">
            <a:off x="3104971" y="2103393"/>
            <a:ext cx="7412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b="1" dirty="0">
                <a:latin typeface="+mj-lt"/>
              </a:rPr>
              <a:t>Chrischona Schweiz</a:t>
            </a:r>
            <a:br>
              <a:rPr lang="de-CH" sz="5400" b="1" dirty="0">
                <a:latin typeface="+mj-lt"/>
              </a:rPr>
            </a:br>
            <a:r>
              <a:rPr lang="de-CH" sz="5400" b="1" dirty="0">
                <a:latin typeface="+mj-lt"/>
              </a:rPr>
              <a:t>Wir leben Kirche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4440DBF-9424-480A-9509-E826793DADC2}"/>
              </a:ext>
            </a:extLst>
          </p:cNvPr>
          <p:cNvSpPr txBox="1"/>
          <p:nvPr/>
        </p:nvSpPr>
        <p:spPr>
          <a:xfrm>
            <a:off x="2159306" y="4091371"/>
            <a:ext cx="10032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981075" algn="l"/>
                <a:tab pos="3590925" algn="l"/>
                <a:tab pos="5475288" algn="l"/>
                <a:tab pos="6191250" algn="l"/>
              </a:tabLst>
            </a:pPr>
            <a:r>
              <a:rPr lang="de-CH" sz="3600" dirty="0"/>
              <a:t>	vernetzen, 	inspirieren, 	fördern</a:t>
            </a:r>
            <a:br>
              <a:rPr lang="de-CH" sz="3600" dirty="0"/>
            </a:br>
            <a:r>
              <a:rPr lang="de-CH" sz="3600" dirty="0"/>
              <a:t>mit 	Menschen, 	Kirchen 	&amp; 	Gesellschaft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6A9450FE-5EC7-41CE-987D-33E6031467EF}"/>
              </a:ext>
            </a:extLst>
          </p:cNvPr>
          <p:cNvSpPr/>
          <p:nvPr/>
        </p:nvSpPr>
        <p:spPr>
          <a:xfrm>
            <a:off x="2944368" y="3814372"/>
            <a:ext cx="2688336" cy="1754326"/>
          </a:xfrm>
          <a:prstGeom prst="ellipse">
            <a:avLst/>
          </a:prstGeom>
          <a:noFill/>
          <a:ln w="79375"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7125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20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rgbClr val="0F1419"/>
                  </a:solidFill>
                  <a:effectLst/>
                </a:rPr>
                <a:t>GOTT UND VATER</a:t>
              </a:r>
              <a:endParaRPr lang="de-CH" sz="4000" dirty="0">
                <a:solidFill>
                  <a:srgbClr val="0F1419"/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8E323BE9-6698-4AF1-B3EB-731890E32B8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49418B-EBB2-4015-ADDA-FDACE0A3D929}"/>
              </a:ext>
            </a:extLst>
          </p:cNvPr>
          <p:cNvSpPr txBox="1"/>
          <p:nvPr/>
        </p:nvSpPr>
        <p:spPr>
          <a:xfrm rot="21422330">
            <a:off x="7070132" y="3996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GELÖBNIS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70C1A99-2393-462F-A267-8F64550E7B0B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893B69E-7DEB-45B7-9323-12DEA850AE4E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2D2E2D4-8F8B-4D59-9DE0-205EB47BC12C}"/>
              </a:ext>
            </a:extLst>
          </p:cNvPr>
          <p:cNvSpPr txBox="1"/>
          <p:nvPr/>
        </p:nvSpPr>
        <p:spPr>
          <a:xfrm rot="21422330">
            <a:off x="6529641" y="4730633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1">
                    <a:lumMod val="75000"/>
                  </a:schemeClr>
                </a:solidFill>
              </a:rPr>
              <a:t>SIEGEL</a:t>
            </a:r>
          </a:p>
        </p:txBody>
      </p:sp>
    </p:spTree>
    <p:extLst>
      <p:ext uri="{BB962C8B-B14F-4D97-AF65-F5344CB8AC3E}">
        <p14:creationId xmlns:p14="http://schemas.microsoft.com/office/powerpoint/2010/main" val="14092769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C8C5003-B046-4972-96A6-37A981233D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96578" y="4957787"/>
            <a:ext cx="7895422" cy="1900213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21</a:t>
            </a:fld>
            <a:endParaRPr lang="de-CH" alt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1840F82-140B-4AA8-A83C-D14EF2D604DE}"/>
              </a:ext>
            </a:extLst>
          </p:cNvPr>
          <p:cNvSpPr txBox="1"/>
          <p:nvPr/>
        </p:nvSpPr>
        <p:spPr>
          <a:xfrm>
            <a:off x="443017" y="1074288"/>
            <a:ext cx="11748983" cy="4816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Leib und ein Geist, wie ihr auch berufen seid zu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einer Hoffnung eurer Berufung;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Herr, ein Glaube, eine Taufe;</a:t>
            </a:r>
          </a:p>
          <a:p>
            <a:pPr>
              <a:lnSpc>
                <a:spcPct val="150000"/>
              </a:lnSpc>
            </a:pPr>
            <a:r>
              <a:rPr lang="de-DE" sz="3600" b="1" u="sng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Gott und Vater</a:t>
            </a: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aller,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 da ist </a:t>
            </a:r>
            <a:r>
              <a:rPr lang="de-DE" sz="3600" b="1" u="sng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über allen</a:t>
            </a: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de-DE" sz="3600" b="1" u="sng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durch alle</a:t>
            </a: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de-DE" sz="3600" b="1" u="sng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allen</a:t>
            </a: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CH" sz="2800" b="1" dirty="0" err="1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Eph</a:t>
            </a: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4,4-6)</a:t>
            </a:r>
            <a:endParaRPr lang="de-CH" sz="2800" b="1" dirty="0">
              <a:solidFill>
                <a:srgbClr val="632D09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01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22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rgbClr val="0F1419"/>
                  </a:solidFill>
                  <a:effectLst/>
                </a:rPr>
                <a:t>GOTT UND VATER</a:t>
              </a:r>
              <a:endParaRPr lang="de-CH" sz="4000" dirty="0">
                <a:solidFill>
                  <a:srgbClr val="0F1419"/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8E323BE9-6698-4AF1-B3EB-731890E32B8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49418B-EBB2-4015-ADDA-FDACE0A3D929}"/>
              </a:ext>
            </a:extLst>
          </p:cNvPr>
          <p:cNvSpPr txBox="1"/>
          <p:nvPr/>
        </p:nvSpPr>
        <p:spPr>
          <a:xfrm rot="21422330">
            <a:off x="7070132" y="3996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GELÖBNIS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70C1A99-2393-462F-A267-8F64550E7B0B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893B69E-7DEB-45B7-9323-12DEA850AE4E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2D2E2D4-8F8B-4D59-9DE0-205EB47BC12C}"/>
              </a:ext>
            </a:extLst>
          </p:cNvPr>
          <p:cNvSpPr txBox="1"/>
          <p:nvPr/>
        </p:nvSpPr>
        <p:spPr>
          <a:xfrm rot="21422330">
            <a:off x="6529641" y="4730633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1">
                    <a:lumMod val="75000"/>
                  </a:schemeClr>
                </a:solidFill>
              </a:rPr>
              <a:t>SIEGEL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ABB1B83-04B1-451F-A70D-3C7D5A146B1F}"/>
              </a:ext>
            </a:extLst>
          </p:cNvPr>
          <p:cNvSpPr txBox="1"/>
          <p:nvPr/>
        </p:nvSpPr>
        <p:spPr>
          <a:xfrm rot="21422330">
            <a:off x="154140" y="3886767"/>
            <a:ext cx="63028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/>
              <a:t>über allen</a:t>
            </a:r>
            <a:br>
              <a:rPr lang="de-CH" sz="4800" i="1" dirty="0"/>
            </a:br>
            <a:r>
              <a:rPr lang="de-CH" sz="4800" i="1" dirty="0"/>
              <a:t>durch alle</a:t>
            </a:r>
          </a:p>
          <a:p>
            <a:r>
              <a:rPr lang="de-CH" sz="4800" i="1" dirty="0"/>
              <a:t>in allen</a:t>
            </a:r>
          </a:p>
        </p:txBody>
      </p:sp>
    </p:spTree>
    <p:extLst>
      <p:ext uri="{BB962C8B-B14F-4D97-AF65-F5344CB8AC3E}">
        <p14:creationId xmlns:p14="http://schemas.microsoft.com/office/powerpoint/2010/main" val="4808624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C8C5003-B046-4972-96A6-37A981233D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96578" y="4957787"/>
            <a:ext cx="7895422" cy="1900213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23</a:t>
            </a:fld>
            <a:endParaRPr lang="de-CH" alt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1840F82-140B-4AA8-A83C-D14EF2D604DE}"/>
              </a:ext>
            </a:extLst>
          </p:cNvPr>
          <p:cNvSpPr txBox="1"/>
          <p:nvPr/>
        </p:nvSpPr>
        <p:spPr>
          <a:xfrm>
            <a:off x="443017" y="1074288"/>
            <a:ext cx="11748983" cy="4816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Lebt der Berufung würdig, mit der ihr berufen seid. …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Ertragt einer den andern in Liebe. …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Bewahrt die Einheit des Geistes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durch das Band des Friedens.</a:t>
            </a:r>
          </a:p>
          <a:p>
            <a:pPr>
              <a:lnSpc>
                <a:spcPct val="150000"/>
              </a:lnSpc>
            </a:pP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CH" sz="2800" b="1" dirty="0" err="1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Eph</a:t>
            </a: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4,1-3)</a:t>
            </a:r>
            <a:endParaRPr lang="de-CH" sz="2800" b="1" dirty="0">
              <a:solidFill>
                <a:srgbClr val="632D09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656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24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rgbClr val="0F1419"/>
                  </a:solidFill>
                  <a:effectLst/>
                </a:rPr>
                <a:t>GOTT UND VATER</a:t>
              </a:r>
              <a:endParaRPr lang="de-CH" sz="4000" dirty="0">
                <a:solidFill>
                  <a:srgbClr val="0F1419"/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8E323BE9-6698-4AF1-B3EB-731890E32B8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49418B-EBB2-4015-ADDA-FDACE0A3D929}"/>
              </a:ext>
            </a:extLst>
          </p:cNvPr>
          <p:cNvSpPr txBox="1"/>
          <p:nvPr/>
        </p:nvSpPr>
        <p:spPr>
          <a:xfrm rot="21422330">
            <a:off x="7070132" y="3996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GELÖBNIS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70C1A99-2393-462F-A267-8F64550E7B0B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893B69E-7DEB-45B7-9323-12DEA850AE4E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2D2E2D4-8F8B-4D59-9DE0-205EB47BC12C}"/>
              </a:ext>
            </a:extLst>
          </p:cNvPr>
          <p:cNvSpPr txBox="1"/>
          <p:nvPr/>
        </p:nvSpPr>
        <p:spPr>
          <a:xfrm rot="21422330">
            <a:off x="6529641" y="4730633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1">
                    <a:lumMod val="75000"/>
                  </a:schemeClr>
                </a:solidFill>
              </a:rPr>
              <a:t>SIEGEL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ABB1B83-04B1-451F-A70D-3C7D5A146B1F}"/>
              </a:ext>
            </a:extLst>
          </p:cNvPr>
          <p:cNvSpPr txBox="1"/>
          <p:nvPr/>
        </p:nvSpPr>
        <p:spPr>
          <a:xfrm rot="21422330">
            <a:off x="154140" y="3886767"/>
            <a:ext cx="63028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/>
              <a:t>über allen</a:t>
            </a:r>
            <a:br>
              <a:rPr lang="de-CH" sz="4800" i="1" dirty="0"/>
            </a:br>
            <a:r>
              <a:rPr lang="de-CH" sz="4800" i="1" dirty="0"/>
              <a:t>durch alle</a:t>
            </a:r>
          </a:p>
          <a:p>
            <a:r>
              <a:rPr lang="de-CH" sz="4800" i="1" dirty="0"/>
              <a:t>in allen</a:t>
            </a:r>
          </a:p>
        </p:txBody>
      </p:sp>
    </p:spTree>
    <p:extLst>
      <p:ext uri="{BB962C8B-B14F-4D97-AF65-F5344CB8AC3E}">
        <p14:creationId xmlns:p14="http://schemas.microsoft.com/office/powerpoint/2010/main" val="228577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25</a:t>
            </a:fld>
            <a:endParaRPr lang="de-CH" alt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322446A-EE87-4441-9117-62D1A4601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" y="1504290"/>
            <a:ext cx="3073518" cy="2524678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91B4D886-F3C9-4A55-A60C-417D4F7E2125}"/>
              </a:ext>
            </a:extLst>
          </p:cNvPr>
          <p:cNvSpPr txBox="1"/>
          <p:nvPr/>
        </p:nvSpPr>
        <p:spPr>
          <a:xfrm flipH="1">
            <a:off x="3104971" y="2103393"/>
            <a:ext cx="7412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b="1" dirty="0">
                <a:latin typeface="+mj-lt"/>
              </a:rPr>
              <a:t>Chrischona Schweiz</a:t>
            </a:r>
            <a:br>
              <a:rPr lang="de-CH" sz="5400" b="1" dirty="0">
                <a:latin typeface="+mj-lt"/>
              </a:rPr>
            </a:br>
            <a:r>
              <a:rPr lang="de-CH" sz="5400" b="1" dirty="0">
                <a:latin typeface="+mj-lt"/>
              </a:rPr>
              <a:t>Wir leben Kirche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4440DBF-9424-480A-9509-E826793DADC2}"/>
              </a:ext>
            </a:extLst>
          </p:cNvPr>
          <p:cNvSpPr txBox="1"/>
          <p:nvPr/>
        </p:nvSpPr>
        <p:spPr>
          <a:xfrm>
            <a:off x="2159306" y="4091371"/>
            <a:ext cx="10032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981075" algn="l"/>
                <a:tab pos="3590925" algn="l"/>
                <a:tab pos="5475288" algn="l"/>
                <a:tab pos="6191250" algn="l"/>
              </a:tabLst>
            </a:pPr>
            <a:r>
              <a:rPr lang="de-CH" sz="3600" dirty="0"/>
              <a:t>	vernetzen, 	inspirieren, 	fördern</a:t>
            </a:r>
            <a:br>
              <a:rPr lang="de-CH" sz="3600" dirty="0"/>
            </a:br>
            <a:r>
              <a:rPr lang="de-CH" sz="3600" dirty="0"/>
              <a:t>mit 	Menschen, 	Kirchen 	&amp; 	Gesellschaft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6A9450FE-5EC7-41CE-987D-33E6031467EF}"/>
              </a:ext>
            </a:extLst>
          </p:cNvPr>
          <p:cNvSpPr/>
          <p:nvPr/>
        </p:nvSpPr>
        <p:spPr>
          <a:xfrm>
            <a:off x="2944368" y="3814372"/>
            <a:ext cx="2688336" cy="1754326"/>
          </a:xfrm>
          <a:prstGeom prst="ellipse">
            <a:avLst/>
          </a:prstGeom>
          <a:noFill/>
          <a:ln w="79375"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6221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C8C5003-B046-4972-96A6-37A981233D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96578" y="4957787"/>
            <a:ext cx="7895422" cy="1900213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26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8765CB6-B061-407B-98CE-0ABC32FD1C4A}"/>
              </a:ext>
            </a:extLst>
          </p:cNvPr>
          <p:cNvSpPr txBox="1"/>
          <p:nvPr/>
        </p:nvSpPr>
        <p:spPr>
          <a:xfrm>
            <a:off x="443017" y="1074288"/>
            <a:ext cx="11748983" cy="4816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Lebt der Berufung würdig, mit der ihr berufen seid. …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Ertragt einer den andern in Liebe. …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Bewahrt die Einheit des Geistes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durch das Band des Friedens.</a:t>
            </a:r>
          </a:p>
          <a:p>
            <a:pPr>
              <a:lnSpc>
                <a:spcPct val="150000"/>
              </a:lnSpc>
            </a:pP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CH" sz="2800" b="1" dirty="0" err="1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Eph</a:t>
            </a: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4,1-3)</a:t>
            </a:r>
            <a:endParaRPr lang="de-CH" sz="2800" b="1" dirty="0">
              <a:solidFill>
                <a:srgbClr val="632D09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0696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27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2268533"/>
            <a:ext cx="12192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7200" b="1" i="1" dirty="0">
                <a:solidFill>
                  <a:srgbClr val="0F1419"/>
                </a:solidFill>
                <a:effectLst/>
              </a:rPr>
              <a:t>"UNS EINT MEHR,</a:t>
            </a:r>
            <a:br>
              <a:rPr lang="de-CH" sz="7200" b="1" i="1" dirty="0">
                <a:solidFill>
                  <a:srgbClr val="0F1419"/>
                </a:solidFill>
                <a:effectLst/>
              </a:rPr>
            </a:br>
            <a:r>
              <a:rPr lang="de-CH" sz="7200" b="1" i="1" dirty="0">
                <a:solidFill>
                  <a:srgbClr val="0F1419"/>
                </a:solidFill>
                <a:effectLst/>
              </a:rPr>
              <a:t> ALS UNS TRENNT."</a:t>
            </a:r>
          </a:p>
          <a:p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076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3</a:t>
            </a:fld>
            <a:endParaRPr lang="de-CH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6938B3A-E081-42B0-B8DA-98F9F03C2D37}"/>
              </a:ext>
            </a:extLst>
          </p:cNvPr>
          <p:cNvSpPr txBox="1"/>
          <p:nvPr/>
        </p:nvSpPr>
        <p:spPr>
          <a:xfrm>
            <a:off x="0" y="1718131"/>
            <a:ext cx="12192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7200" b="1" i="1" dirty="0">
                <a:solidFill>
                  <a:srgbClr val="0F1419"/>
                </a:solidFill>
                <a:effectLst/>
              </a:rPr>
              <a:t>"UNS EINT MEHR,</a:t>
            </a:r>
            <a:br>
              <a:rPr lang="de-CH" sz="7200" b="1" i="1" dirty="0">
                <a:solidFill>
                  <a:srgbClr val="0F1419"/>
                </a:solidFill>
                <a:effectLst/>
              </a:rPr>
            </a:br>
            <a:r>
              <a:rPr lang="de-CH" sz="7200" b="1" i="1" dirty="0">
                <a:solidFill>
                  <a:srgbClr val="0F1419"/>
                </a:solidFill>
                <a:effectLst/>
              </a:rPr>
              <a:t> ALS </a:t>
            </a:r>
            <a:r>
              <a:rPr lang="de-CH" sz="7200" b="1" i="1" dirty="0">
                <a:solidFill>
                  <a:srgbClr val="0F1419"/>
                </a:solidFill>
              </a:rPr>
              <a:t>UNS</a:t>
            </a:r>
            <a:r>
              <a:rPr lang="de-CH" sz="7200" b="1" i="1" dirty="0">
                <a:solidFill>
                  <a:srgbClr val="0F1419"/>
                </a:solidFill>
                <a:effectLst/>
              </a:rPr>
              <a:t> TRENNT."</a:t>
            </a:r>
          </a:p>
          <a:p>
            <a:pPr algn="ctr"/>
            <a:endParaRPr lang="de-CH" sz="7200" b="1" i="1" dirty="0">
              <a:solidFill>
                <a:srgbClr val="0F1419"/>
              </a:solidFill>
              <a:effectLst/>
            </a:endParaRPr>
          </a:p>
          <a:p>
            <a:pPr algn="ctr"/>
            <a:r>
              <a:rPr lang="de-CH" sz="7200" i="1" dirty="0">
                <a:solidFill>
                  <a:srgbClr val="0F1419"/>
                </a:solidFill>
              </a:rPr>
              <a:t>Einheit ≠ Gleichheit</a:t>
            </a:r>
            <a:endParaRPr lang="de-CH" sz="7200" i="1" dirty="0">
              <a:solidFill>
                <a:srgbClr val="0F1419"/>
              </a:solidFill>
              <a:effectLst/>
            </a:endParaRPr>
          </a:p>
          <a:p>
            <a:endParaRPr lang="de-CH" sz="4000" i="1" dirty="0">
              <a:solidFill>
                <a:srgbClr val="0F14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02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C8C5003-B046-4972-96A6-37A981233D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96578" y="4957787"/>
            <a:ext cx="7895422" cy="1900213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4</a:t>
            </a:fld>
            <a:endParaRPr lang="de-CH" alt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1840F82-140B-4AA8-A83C-D14EF2D604DE}"/>
              </a:ext>
            </a:extLst>
          </p:cNvPr>
          <p:cNvSpPr txBox="1"/>
          <p:nvPr/>
        </p:nvSpPr>
        <p:spPr>
          <a:xfrm>
            <a:off x="443017" y="1074288"/>
            <a:ext cx="11748983" cy="4816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Leib und ein Geist, wie ihr auch berufen seid zu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einer Hoffnung eurer Berufung;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Herr, ein Glaube, eine Taufe;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Gott und Vater aller,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 da ist über allen und durch alle und in allen.</a:t>
            </a:r>
          </a:p>
          <a:p>
            <a:pPr>
              <a:lnSpc>
                <a:spcPct val="150000"/>
              </a:lnSpc>
            </a:pP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CH" sz="2800" b="1" dirty="0" err="1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Eph</a:t>
            </a: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4,4-6)</a:t>
            </a:r>
            <a:endParaRPr lang="de-CH" sz="2800" b="1" dirty="0">
              <a:solidFill>
                <a:srgbClr val="632D09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848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C8C5003-B046-4972-96A6-37A981233D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96578" y="4957787"/>
            <a:ext cx="7895422" cy="1900213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5</a:t>
            </a:fld>
            <a:endParaRPr lang="de-CH" alt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1840F82-140B-4AA8-A83C-D14EF2D604DE}"/>
              </a:ext>
            </a:extLst>
          </p:cNvPr>
          <p:cNvSpPr txBox="1"/>
          <p:nvPr/>
        </p:nvSpPr>
        <p:spPr>
          <a:xfrm>
            <a:off x="443017" y="1074288"/>
            <a:ext cx="11748983" cy="4816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Leib und ein Geist, </a:t>
            </a:r>
            <a:r>
              <a:rPr lang="de-DE" sz="3600" b="1" u="sng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wie ihr auch berufen seid zu</a:t>
            </a: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einer Hoffnung </a:t>
            </a:r>
            <a:r>
              <a:rPr lang="de-DE" sz="3600" b="1" u="sng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eurer Berufung</a:t>
            </a: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Herr, ein Glaube, eine Taufe;</a:t>
            </a:r>
          </a:p>
          <a:p>
            <a:pPr>
              <a:lnSpc>
                <a:spcPct val="150000"/>
              </a:lnSpc>
            </a:pP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ein Gott und Vater aller, </a:t>
            </a:r>
            <a:b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36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 da ist über allen und durch alle und in allen.</a:t>
            </a:r>
          </a:p>
          <a:p>
            <a:pPr>
              <a:lnSpc>
                <a:spcPct val="150000"/>
              </a:lnSpc>
            </a:pP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CH" sz="2800" b="1" dirty="0" err="1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Eph</a:t>
            </a:r>
            <a:r>
              <a:rPr lang="de-CH" sz="2800" b="1" dirty="0">
                <a:solidFill>
                  <a:srgbClr val="632D09"/>
                </a:solidFill>
                <a:effectLst>
                  <a:outerShdw dist="63500" dir="2700000" algn="ctr" rotWithShape="0">
                    <a:schemeClr val="bg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4,4-6)</a:t>
            </a:r>
            <a:endParaRPr lang="de-CH" sz="2800" b="1" dirty="0">
              <a:solidFill>
                <a:srgbClr val="632D09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4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6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GOTT UND VATER</a:t>
              </a:r>
              <a:endParaRPr lang="de-CH" sz="40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10" name="Textfeld 9">
            <a:extLst>
              <a:ext uri="{FF2B5EF4-FFF2-40B4-BE49-F238E27FC236}">
                <a16:creationId xmlns:a16="http://schemas.microsoft.com/office/drawing/2014/main" id="{117BDB01-D38C-4AEE-AFD7-B2DA5A59C486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</p:spTree>
    <p:extLst>
      <p:ext uri="{BB962C8B-B14F-4D97-AF65-F5344CB8AC3E}">
        <p14:creationId xmlns:p14="http://schemas.microsoft.com/office/powerpoint/2010/main" val="141878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7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GOTT UND VATER</a:t>
              </a:r>
              <a:endParaRPr lang="de-CH" sz="40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F892036F-8AE4-44B8-9BE4-FF37F5579F65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</p:spTree>
    <p:extLst>
      <p:ext uri="{BB962C8B-B14F-4D97-AF65-F5344CB8AC3E}">
        <p14:creationId xmlns:p14="http://schemas.microsoft.com/office/powerpoint/2010/main" val="3303338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8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GOTT UND VATER</a:t>
              </a:r>
              <a:endParaRPr lang="de-CH" sz="40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34DC52EC-A928-4359-A4B6-43FDBC6F25D0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88BA4A2-8FF1-4F88-BA36-117889F12CE2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</p:spTree>
    <p:extLst>
      <p:ext uri="{BB962C8B-B14F-4D97-AF65-F5344CB8AC3E}">
        <p14:creationId xmlns:p14="http://schemas.microsoft.com/office/powerpoint/2010/main" val="1713843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5EB3E32-D9E9-4DE3-93C9-B83E13AEDD8D}" type="slidenum">
              <a:rPr lang="de-CH" altLang="de-DE"/>
              <a:pPr/>
              <a:t>9</a:t>
            </a:fld>
            <a:endParaRPr lang="de-CH" altLang="de-DE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5105CC4-8D35-4D7B-8F31-23B3803DB826}"/>
              </a:ext>
            </a:extLst>
          </p:cNvPr>
          <p:cNvGrpSpPr/>
          <p:nvPr/>
        </p:nvGrpSpPr>
        <p:grpSpPr>
          <a:xfrm>
            <a:off x="1260000" y="-324000"/>
            <a:ext cx="9798257" cy="8248412"/>
            <a:chOff x="2411183" y="-144000"/>
            <a:chExt cx="9798257" cy="8248412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6D9E0821-E478-4E5C-9AE9-D2F2B73964A1}"/>
                </a:ext>
              </a:extLst>
            </p:cNvPr>
            <p:cNvSpPr txBox="1"/>
            <p:nvPr/>
          </p:nvSpPr>
          <p:spPr>
            <a:xfrm>
              <a:off x="5471183" y="1422000"/>
              <a:ext cx="6738257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  <a:effectLst/>
                </a:rPr>
                <a:t>LEIB</a:t>
              </a:r>
              <a:br>
                <a:rPr lang="de-CH" sz="4800" b="1" dirty="0">
                  <a:solidFill>
                    <a:srgbClr val="0F1419"/>
                  </a:solidFill>
                  <a:effectLst/>
                </a:rPr>
              </a:br>
              <a:r>
                <a:rPr lang="de-CH" sz="4800" b="1" dirty="0">
                  <a:solidFill>
                    <a:schemeClr val="accent1">
                      <a:lumMod val="75000"/>
                    </a:schemeClr>
                  </a:solidFill>
                </a:rPr>
                <a:t>GEIST</a:t>
              </a:r>
            </a:p>
            <a:p>
              <a:r>
                <a:rPr lang="de-CH" sz="4800" b="1" dirty="0">
                  <a:solidFill>
                    <a:schemeClr val="accent6">
                      <a:lumMod val="75000"/>
                    </a:schemeClr>
                  </a:solidFill>
                  <a:effectLst/>
                </a:rPr>
                <a:t>HOFFNUNG</a:t>
              </a:r>
            </a:p>
            <a:p>
              <a:r>
                <a:rPr lang="de-CH" sz="4800" b="1" dirty="0">
                  <a:solidFill>
                    <a:schemeClr val="accent2">
                      <a:lumMod val="75000"/>
                    </a:schemeClr>
                  </a:solidFill>
                </a:rPr>
                <a:t>HERR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GLAUBE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</a:rPr>
                <a:t>TAUFE</a:t>
              </a:r>
            </a:p>
            <a:p>
              <a:r>
                <a:rPr lang="de-CH" sz="4800" b="1" dirty="0">
                  <a:solidFill>
                    <a:schemeClr val="bg2">
                      <a:lumMod val="90000"/>
                    </a:schemeClr>
                  </a:solidFill>
                  <a:effectLst/>
                </a:rPr>
                <a:t>GOTT UND VATER</a:t>
              </a:r>
              <a:endParaRPr lang="de-CH" sz="40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73033C8-3CC3-44E8-BCAE-B875B0851885}"/>
                </a:ext>
              </a:extLst>
            </p:cNvPr>
            <p:cNvSpPr txBox="1"/>
            <p:nvPr/>
          </p:nvSpPr>
          <p:spPr>
            <a:xfrm>
              <a:off x="2411183" y="-144000"/>
              <a:ext cx="3303817" cy="8248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de-CH" sz="53300" b="1" dirty="0">
                  <a:solidFill>
                    <a:schemeClr val="bg2">
                      <a:lumMod val="25000"/>
                    </a:schemeClr>
                  </a:solidFill>
                  <a:effectLst/>
                </a:rPr>
                <a:t>1</a:t>
              </a:r>
              <a:endParaRPr lang="de-CH" sz="533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019DB879-A48F-406F-B210-7A25B02E9AF1}"/>
              </a:ext>
            </a:extLst>
          </p:cNvPr>
          <p:cNvSpPr txBox="1"/>
          <p:nvPr/>
        </p:nvSpPr>
        <p:spPr>
          <a:xfrm rot="21422330">
            <a:off x="7976510" y="2544207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6">
                    <a:lumMod val="75000"/>
                  </a:schemeClr>
                </a:solidFill>
              </a:rPr>
              <a:t>ZUVERSICHT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522C2DE-5F2C-4D8B-896E-8A730A3D8942}"/>
              </a:ext>
            </a:extLst>
          </p:cNvPr>
          <p:cNvSpPr txBox="1"/>
          <p:nvPr/>
        </p:nvSpPr>
        <p:spPr>
          <a:xfrm rot="21422330">
            <a:off x="5871915" y="1044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KIRCHE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279C91A-F5D8-4EA1-8452-099F18A0D391}"/>
              </a:ext>
            </a:extLst>
          </p:cNvPr>
          <p:cNvSpPr txBox="1"/>
          <p:nvPr/>
        </p:nvSpPr>
        <p:spPr>
          <a:xfrm rot="21422330">
            <a:off x="6192000" y="3240000"/>
            <a:ext cx="6302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800" i="1" dirty="0">
                <a:solidFill>
                  <a:schemeClr val="accent2">
                    <a:lumMod val="75000"/>
                  </a:schemeClr>
                </a:solidFill>
              </a:rPr>
              <a:t>JESUS CHRISTUS</a:t>
            </a:r>
          </a:p>
        </p:txBody>
      </p:sp>
    </p:spTree>
    <p:extLst>
      <p:ext uri="{BB962C8B-B14F-4D97-AF65-F5344CB8AC3E}">
        <p14:creationId xmlns:p14="http://schemas.microsoft.com/office/powerpoint/2010/main" val="4006154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2128</Words>
  <Application>Microsoft Office PowerPoint</Application>
  <PresentationFormat>Breitbild</PresentationFormat>
  <Paragraphs>381</Paragraphs>
  <Slides>27</Slides>
  <Notes>27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Freestyle Script</vt:lpstr>
      <vt:lpstr>Times New Roman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Haslebacher Christian</dc:creator>
  <cp:lastModifiedBy>Haslebacher Christian</cp:lastModifiedBy>
  <cp:revision>336</cp:revision>
  <dcterms:created xsi:type="dcterms:W3CDTF">2015-02-25T09:01:53Z</dcterms:created>
  <dcterms:modified xsi:type="dcterms:W3CDTF">2022-09-20T11:20:28Z</dcterms:modified>
</cp:coreProperties>
</file>